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856" r:id="rId4"/>
    <p:sldId id="941" r:id="rId5"/>
    <p:sldId id="943" r:id="rId6"/>
    <p:sldId id="944" r:id="rId7"/>
    <p:sldId id="945" r:id="rId8"/>
    <p:sldId id="887" r:id="rId9"/>
    <p:sldId id="909" r:id="rId10"/>
    <p:sldId id="936" r:id="rId11"/>
    <p:sldId id="833" r:id="rId12"/>
    <p:sldId id="835" r:id="rId13"/>
    <p:sldId id="836" r:id="rId14"/>
    <p:sldId id="837" r:id="rId15"/>
    <p:sldId id="838" r:id="rId16"/>
    <p:sldId id="839" r:id="rId17"/>
    <p:sldId id="840" r:id="rId18"/>
    <p:sldId id="845" r:id="rId19"/>
    <p:sldId id="841" r:id="rId20"/>
    <p:sldId id="843" r:id="rId21"/>
    <p:sldId id="847" r:id="rId22"/>
    <p:sldId id="846" r:id="rId23"/>
    <p:sldId id="849" r:id="rId24"/>
    <p:sldId id="851" r:id="rId25"/>
    <p:sldId id="938" r:id="rId26"/>
    <p:sldId id="890" r:id="rId27"/>
    <p:sldId id="893" r:id="rId28"/>
    <p:sldId id="898" r:id="rId29"/>
    <p:sldId id="939" r:id="rId30"/>
    <p:sldId id="895" r:id="rId31"/>
    <p:sldId id="896" r:id="rId32"/>
    <p:sldId id="897" r:id="rId33"/>
    <p:sldId id="899" r:id="rId34"/>
    <p:sldId id="900" r:id="rId35"/>
    <p:sldId id="901" r:id="rId36"/>
    <p:sldId id="902" r:id="rId37"/>
    <p:sldId id="904" r:id="rId38"/>
    <p:sldId id="905" r:id="rId39"/>
    <p:sldId id="940" r:id="rId40"/>
    <p:sldId id="891" r:id="rId41"/>
    <p:sldId id="910" r:id="rId42"/>
    <p:sldId id="911" r:id="rId43"/>
    <p:sldId id="929" r:id="rId44"/>
    <p:sldId id="921" r:id="rId45"/>
    <p:sldId id="922" r:id="rId46"/>
    <p:sldId id="923" r:id="rId47"/>
    <p:sldId id="926" r:id="rId48"/>
    <p:sldId id="924" r:id="rId49"/>
    <p:sldId id="925" r:id="rId50"/>
    <p:sldId id="937" r:id="rId51"/>
    <p:sldId id="930" r:id="rId52"/>
    <p:sldId id="331" r:id="rId53"/>
    <p:sldId id="332" r:id="rId54"/>
    <p:sldId id="418" r:id="rId5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4"/>
    <p:restoredTop sz="94685"/>
  </p:normalViewPr>
  <p:slideViewPr>
    <p:cSldViewPr snapToGrid="0" snapToObjects="1">
      <p:cViewPr varScale="1">
        <p:scale>
          <a:sx n="77" d="100"/>
          <a:sy n="77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/>
          </a:bodyPr>
          <a:lstStyle/>
          <a:p>
            <a:r>
              <a:rPr lang="pt-BR" sz="4000" dirty="0"/>
              <a:t>LIÇÃO 14 – FUNÇÕES E EVENTOS EM JAVASCRIPT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213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amos aprofundar um pouco mais nos estudos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funções e eventos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87286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As ações são associadas aos eventos que são organizados em módulos ou blocos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Para isso temos 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conceito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modularização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177567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modularização permite a reutilização de trechos de programa que facilitam a leitura e futuras manutenções em seus sistemas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</a:t>
            </a:r>
          </a:p>
        </p:txBody>
      </p:sp>
    </p:spTree>
    <p:extLst>
      <p:ext uri="{BB962C8B-B14F-4D97-AF65-F5344CB8AC3E}">
        <p14:creationId xmlns:p14="http://schemas.microsoft.com/office/powerpoint/2010/main" val="124344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funções recebem também o nome de métodos, 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procedures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módulos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NOMENCLATURA</a:t>
            </a:r>
          </a:p>
        </p:txBody>
      </p:sp>
    </p:spTree>
    <p:extLst>
      <p:ext uri="{BB962C8B-B14F-4D97-AF65-F5344CB8AC3E}">
        <p14:creationId xmlns:p14="http://schemas.microsoft.com/office/powerpoint/2010/main" val="171345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igamos que temos que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implementar um sistema para uma empresa que deve cadastrar os </a:t>
            </a:r>
            <a:r>
              <a:rPr lang="pt-BR" sz="4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clientes, funcionários e fornecedores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47213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todos os cadastros, deve ser validado o CPF da pessoa</a:t>
            </a:r>
          </a:p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odemos criar uma função que receba como parâmetro um número de CPF e testá-la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314969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Uma vez concluído o desenvolvimento deste módulo, ela poderá ser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reutilizada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nesses cadastros e principalmente em outros sistemas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597638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36D17B-F640-195E-71BC-C23F26CC5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1. </a:t>
            </a:r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(){</a:t>
            </a:r>
          </a:p>
          <a:p>
            <a:r>
              <a:rPr lang="pt-BR" sz="4000" dirty="0"/>
              <a:t>2. 		código</a:t>
            </a:r>
          </a:p>
          <a:p>
            <a:r>
              <a:rPr lang="pt-BR" sz="4000" dirty="0"/>
              <a:t>3. 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D46061-FFAE-D290-7AE6-11093297FE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</a:t>
            </a:r>
          </a:p>
        </p:txBody>
      </p:sp>
    </p:spTree>
    <p:extLst>
      <p:ext uri="{BB962C8B-B14F-4D97-AF65-F5344CB8AC3E}">
        <p14:creationId xmlns:p14="http://schemas.microsoft.com/office/powerpoint/2010/main" val="3670356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Um parâmetro de uma função é um valor que pode ser passado para a função quando ela é invocada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22642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(parametro1, parametro2, parametro3) {</a:t>
            </a:r>
          </a:p>
          <a:p>
            <a:r>
              <a:rPr lang="pt-BR" sz="4000" dirty="0"/>
              <a:t>  // Corpo da função que usa os parâmetros</a:t>
            </a:r>
          </a:p>
          <a:p>
            <a:r>
              <a:rPr lang="pt-BR" sz="4000" dirty="0"/>
              <a:t>}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12380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Estas funções se tornam mais úteis se retornam um valor específico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fazer um programa retornar um valor específico, utilizamos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seguido do conteúdo que desejamos retornar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RETURN</a:t>
            </a:r>
          </a:p>
        </p:txBody>
      </p:sp>
    </p:spTree>
    <p:extLst>
      <p:ext uri="{BB962C8B-B14F-4D97-AF65-F5344CB8AC3E}">
        <p14:creationId xmlns:p14="http://schemas.microsoft.com/office/powerpoint/2010/main" val="53808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>
                <a:highlight>
                  <a:srgbClr val="FFFF00"/>
                </a:highlight>
              </a:rPr>
              <a:t>return</a:t>
            </a:r>
            <a:r>
              <a:rPr lang="pt-BR" sz="4000" dirty="0">
                <a:highlight>
                  <a:srgbClr val="FFFF00"/>
                </a:highlight>
              </a:rPr>
              <a:t> a + </a:t>
            </a:r>
            <a:r>
              <a:rPr lang="pt-BR" sz="4000" dirty="0" err="1">
                <a:highlight>
                  <a:srgbClr val="FFFF00"/>
                </a:highlight>
              </a:rPr>
              <a:t>b</a:t>
            </a:r>
            <a:r>
              <a:rPr lang="pt-BR" sz="4000" dirty="0">
                <a:highlight>
                  <a:srgbClr val="FFFF00"/>
                </a:highlight>
              </a:rPr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67929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Nas funções anônimas, é definida a programação de um evento sem atribuir um nome para a função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()"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inserimos a lógica da programação que necessitamos resolver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475982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var dobro = 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{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	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* 2;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}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var num =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(prompt("Número: "));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("O dobro é: " + dobro(num));</a:t>
            </a:r>
            <a:endParaRPr lang="pt-BR" sz="32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10185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6777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15: MODELO CLIENTE – SERVIDOR E PADRÃO MVC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8652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9EE5D6-8F5D-E3D2-786D-8D2A6067E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cliente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quem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solicita um determinado serviço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por meio do envio de requisições ao servidor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servidor</a:t>
            </a:r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quem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oferece os serviços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aos seus clientes, ou seja, é onde são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processadas as tarefas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solicitadas, e, na sequência, devolve uma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resposta ao cliente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2D84D5-A6AE-1558-D88F-E6B226A54C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</p:spTree>
    <p:extLst>
      <p:ext uri="{BB962C8B-B14F-4D97-AF65-F5344CB8AC3E}">
        <p14:creationId xmlns:p14="http://schemas.microsoft.com/office/powerpoint/2010/main" val="45425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2D84D5-A6AE-1558-D88F-E6B226A54C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  <p:sp>
        <p:nvSpPr>
          <p:cNvPr id="4" name="AutoShape 2" descr="Material Didático - IMD">
            <a:extLst>
              <a:ext uri="{FF2B5EF4-FFF2-40B4-BE49-F238E27FC236}">
                <a16:creationId xmlns:a16="http://schemas.microsoft.com/office/drawing/2014/main" id="{80EAFD3D-97C9-D80A-A538-1520FA92AF84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308AE4-A54F-6FFD-2377-1693462E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52" y="1513490"/>
            <a:ext cx="9380223" cy="45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86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O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padrão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MVC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6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 </a:t>
            </a:r>
            <a:r>
              <a:rPr lang="pt-BR" sz="36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Modelo, Visão e Controlador, em português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630645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arquitetura MVC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interface gráfica é formada por objetos da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camada de visão e por controladores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são as classes que tratam e interpretam os eventos gerados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requisições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 camada de visão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271109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respostas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são retornadas pela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camada de modelo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que, por sua vez, são classes que armazenam os dados pela aplicação e que têm a ver com o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domínio do sistema</a:t>
            </a:r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847711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  <p:pic>
        <p:nvPicPr>
          <p:cNvPr id="2050" name="Picture 2" descr="Padrão MVC (Model-View-Controller) Tutorial">
            <a:extLst>
              <a:ext uri="{FF2B5EF4-FFF2-40B4-BE49-F238E27FC236}">
                <a16:creationId xmlns:a16="http://schemas.microsoft.com/office/drawing/2014/main" id="{EDAD95FE-4F9A-419A-D0FA-C2434AA6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1842992"/>
            <a:ext cx="10766962" cy="32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4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0A308-9989-0C30-83F0-9C262F0D4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alta de separação clara entre as diferentes camadas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responsabilidades do sistema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D4DC16-82D8-1B9A-DD21-B6298C4770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662926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ABBF7E-B1F4-4D51-3953-8B00F88C8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eparar a lógica do negócio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),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apresentação dos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e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interação do usuário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9F054A-34A2-256A-8B08-BA61C477BF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3561261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4599570-666E-86DC-A40D-7C89D4ACC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Quando a lógica de interação do usuário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separada do código de negócio, cria-se liberdade à pessoa desenvolvedora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19B33F-8B7A-232B-6972-A4E33B49DE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3337350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94BA86-611D-090F-F632-37B9909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estamos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 camada de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é a responsável por apresentar os dados do 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o usuário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FA9AE-4883-B3AE-A8D1-EB4610C682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FRONT-END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676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94BA86-611D-090F-F632-37B9909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possível incluir recursos como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HTML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CSS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enquanto o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o intermediário entre 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a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FA9AE-4883-B3AE-A8D1-EB4610C682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FRONT-END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8859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10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D96B2B-528D-AD14-69BA-3AC800CA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 </a:t>
            </a:r>
          </a:p>
          <a:p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Single Page 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</a:t>
            </a:r>
            <a:endParaRPr lang="pt-BR" sz="4000" b="0" i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Aplicação de Página Única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6A3994-CF51-5916-0438-2516FCCB8F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81325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LIÇÃO 16 – CONCEITO DE FRONT E BACK-END, SPA E SCRIPTS DO LADO DO SERVIDOR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3799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89D88A5-EC42-B1ED-81A0-4B390536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rquitetura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desenvolvimento de aplicações web que se caracteriza por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carregar todo o conteúdo da aplicação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em uma única página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40B917-797C-5BF3-C117-D3FAC8F2D8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2126830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D96B2B-528D-AD14-69BA-3AC800CA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 </a:t>
            </a:r>
          </a:p>
          <a:p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Single Page 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</a:t>
            </a:r>
            <a:endParaRPr lang="pt-BR" sz="4000" b="0" i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Aplicação de Página Única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6A3994-CF51-5916-0438-2516FCCB8F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133503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1046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se preocupa com a interface do usuário e a apresentação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709840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o responsável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receber esses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bem como processá-los e persisti-los, por exemplo, em um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banco de dados</a:t>
            </a:r>
            <a:endParaRPr lang="pt-BR" sz="4000" dirty="0"/>
          </a:p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211734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42992"/>
            <a:ext cx="11556999" cy="3766178"/>
          </a:xfrm>
        </p:spPr>
        <p:txBody>
          <a:bodyPr>
            <a:noAutofit/>
          </a:bodyPr>
          <a:lstStyle/>
          <a:p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processa_formulario.php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="post"&gt; &lt;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for="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"&gt;Nome:&lt;/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endParaRPr lang="pt-BR" sz="4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136559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Toda vez que um evento é gerado — por exemplo, clica em um botão “enviar” de um formulário —, existe uma interação entre o navegador e o servidor web, ou seja, uma interação entre o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o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3479713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Navegador envia uma requisição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o servidor, e este a processa e devolve a resposta no formato de uma nova página a ser exibida para o usuário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537950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Sempre existirá certo atraso na comunicação entre o navegador e o servidor web - LATÊNCIA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80553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se preocupa com a interface do usuário e a apresentação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2174069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D96B2B-528D-AD14-69BA-3AC800CA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 </a:t>
            </a:r>
            <a:r>
              <a:rPr lang="pt-BR" sz="4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elimina a latência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Semelhante a aplicação desktop</a:t>
            </a:r>
          </a:p>
          <a:p>
            <a:r>
              <a:rPr lang="pt-BR" sz="4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Semelhante a aplicação que não é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6A3994-CF51-5916-0438-2516FCCB8F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1555040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6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o responsável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receber esses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bem como processá-los e persisti-los, por exemplo, em um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banco de dados</a:t>
            </a:r>
            <a:endParaRPr lang="pt-BR" sz="4000" dirty="0"/>
          </a:p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75855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4FE342A3-F711-B0C7-0996-1E5E52EA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16" y="996782"/>
            <a:ext cx="1981200" cy="2933700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EFDAD-849A-1EAC-5DC2-12861EF143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SCRIPTS DO LADO DO SERVIDOR</a:t>
            </a:r>
          </a:p>
        </p:txBody>
      </p:sp>
      <p:pic>
        <p:nvPicPr>
          <p:cNvPr id="5" name="Imagem 4" descr="Uma imagem contendo Círculo&#10;&#10;Descrição gerada automaticamente">
            <a:extLst>
              <a:ext uri="{FF2B5EF4-FFF2-40B4-BE49-F238E27FC236}">
                <a16:creationId xmlns:a16="http://schemas.microsoft.com/office/drawing/2014/main" id="{6F255EDC-C348-ECC0-F59A-9913783F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064" y="3662246"/>
            <a:ext cx="6604000" cy="2514600"/>
          </a:xfrm>
          <a:prstGeom prst="rect">
            <a:avLst/>
          </a:prstGeom>
        </p:spPr>
      </p:pic>
      <p:pic>
        <p:nvPicPr>
          <p:cNvPr id="8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A45B77B1-ABBB-E01C-8149-6F24A2FE1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240" y="1275316"/>
            <a:ext cx="4749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7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704A565-FA08-58D1-F249-635F3C6BA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Revisão das Lições </a:t>
            </a:r>
          </a:p>
          <a:p>
            <a:r>
              <a:rPr lang="pt-BR" sz="4000" dirty="0"/>
              <a:t>14, 15 e 16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9392A0-C7A7-48B7-976C-62E6500A77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32707077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970</Words>
  <Application>Microsoft Macintosh PowerPoint</Application>
  <PresentationFormat>Widescreen</PresentationFormat>
  <Paragraphs>115</Paragraphs>
  <Slides>54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0" baseType="lpstr">
      <vt:lpstr>Arial</vt:lpstr>
      <vt:lpstr>Calibri</vt:lpstr>
      <vt:lpstr>Open Sans</vt:lpstr>
      <vt:lpstr>Oswald</vt:lpstr>
      <vt:lpstr>Söhne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Apresentação do PowerPoint</vt:lpstr>
      <vt:lpstr>Apresentação do PowerPoint</vt:lpstr>
      <vt:lpstr>Apresentação do PowerPoint</vt:lpstr>
      <vt:lpstr>Apresentação do PowerPoint</vt:lpstr>
      <vt:lpstr>E ESSA SEMANA?</vt:lpstr>
      <vt:lpstr>Apresentação do PowerPoint</vt:lpstr>
      <vt:lpstr>LIÇÃO 14 – FUNÇÕES E EVENTOS EM JAVASCRIPT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LIÇÃO 15: MODELO CLIENTE – SERVIDOR E PADRÃO MVC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LIÇÃO 16 – CONCEITO DE FRONT E BACK-END, SPA E SCRIPTS DO LADO DO SERVIDOR </vt:lpstr>
      <vt:lpstr>Apresentação do PowerPoint</vt:lpstr>
      <vt:lpstr>Apresentação do PowerPoint</vt:lpstr>
      <vt:lpstr>FRONT-END – BACK-END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213</cp:revision>
  <dcterms:created xsi:type="dcterms:W3CDTF">2020-01-23T19:05:58Z</dcterms:created>
  <dcterms:modified xsi:type="dcterms:W3CDTF">2023-09-25T02:44:18Z</dcterms:modified>
</cp:coreProperties>
</file>